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58" r:id="rId5"/>
    <p:sldId id="260" r:id="rId6"/>
    <p:sldId id="278" r:id="rId7"/>
    <p:sldId id="261" r:id="rId8"/>
    <p:sldId id="262" r:id="rId9"/>
    <p:sldId id="290" r:id="rId10"/>
    <p:sldId id="277" r:id="rId11"/>
    <p:sldId id="29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09661835748793"/>
          <c:y val="0.20430497469973605"/>
          <c:w val="0.85990338164251212"/>
          <c:h val="0.759317249085223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rgbClr val="0070C0"/>
                </a:solidFill>
              </a:rPr>
              <a:t>Reprezentační výběry ČR U16 – U19</a:t>
            </a:r>
            <a:endParaRPr lang="en-US" sz="32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0.99988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514286" cy="591428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40411" y="3723503"/>
          <a:ext cx="11179518" cy="630194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03C275-7E31-4DAD-94EC-2FB5C1083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6C66014-FB9E-4829-AA3A-CB5E5B85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F1D11BC-CD96-4C27-90CD-0295436A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76A932-32A0-49C6-AA46-16C7C4FB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129DE4-D10D-4999-A588-27454270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1A8B70-DC76-420D-9D29-77C751D7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EC847F3-3639-4DA5-A1F0-8986C3481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84634F6-D53C-423F-95D6-B670D69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251668F-97FA-4218-B6CA-D6C18DCC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D9B09F5-985A-4F8A-83AA-198920E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83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DF002EE-619B-45CC-9FD7-319DF338F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97145A3-36CA-4C27-8F3B-17132310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651FEEC-43ED-43D4-A3B5-C993C9FE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A4085A4-47B6-4472-A6CC-2CB4F588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5BB4BA-E3C9-491D-A5EC-EC5B38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049469-0C5F-4A34-93A6-6C35A2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1A03495-0088-4B74-9F0E-9F2852054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77529AE-2862-4E9C-8697-61F9EC93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2DC8763-C84F-4637-BB3B-1A08AFBB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3EE0497-6233-428D-A369-925E9A2E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7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70CC1A-3303-450F-A0ED-BAD241BF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2812A5F-857A-4092-98DF-C59E990FD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87EF901-2209-4087-AD16-3698C6E9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A3BB73-0E73-4EA9-B04C-CA1E22AA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3126E6D-083C-4EF0-B1B3-625E6FFD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8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47AAD3-B611-41FA-818B-98F57892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275DF0-2505-4A85-9308-6B081555E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F5B0BFBB-662A-4B5F-B9AF-6FB6015F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2707DCE-2085-4110-9F08-1B5D72D9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59A749F-53B5-40FC-B553-C085FF19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87AE03-5B78-4E6A-BEF8-A95EDAD5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2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674A5D-2A19-4E63-8ADD-F47F0A98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47859E9-8104-40E2-8E1C-C53A6C4A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D6444D0-0DD2-4E00-B6C7-65C0F4BE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928A9B82-C44C-41FE-84AA-548422820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E702C3AC-5339-406C-830E-5A29F1ED0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1B67276-9AFA-4CC8-B6AF-08286E57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E8C1A40-6A1A-44EA-B101-9B2487FE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1AD5253-9F5A-4FDB-8BBE-325513EB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9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BF093B-58E9-44E4-B3CD-B9061A3B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8B1B22E-7B62-4908-B365-6611A85B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6E7B95D-DE06-4021-803C-62879692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F8A3852-3DC0-4C00-9EB2-FB4CB31C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59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17E0172-20E6-4813-BD19-E9CC5C4B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F9EECFD-38A7-4177-AD31-5BF40C70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8EADAF6-6333-4320-A4F6-31EAAC67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35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DECCAD-ECF1-4C1D-845D-313E7DA3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222B04D-5256-4862-B3CD-27CAC886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C88C70F2-734D-493A-9FDA-AF929A7FA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C37C251-CECE-4A17-9C5B-B5F7C7A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6E29876-F888-45C0-8668-5DCB822B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2AC3B8B-19D0-4E5B-872E-8308A15C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15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34DBDE-0DB7-4444-A57D-724D18C8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110D865-5169-4F00-9C9E-42E84BF02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FD6C3E38-97DF-48CA-91B4-C90681F5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F3ECC37-E0B6-4CE1-941A-8C5B34B8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565111-FD0E-4821-AD27-598E9F88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7B38CEF-9FEF-4C71-91C0-5C441642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37AFD44-E603-4B65-8009-C0A186B7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82393BD-188E-48C8-935F-DB1E446A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9180F92-EC68-4B7F-B85F-0D24F25FF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D5382EE-9267-4D0F-94B0-64FD0CC9D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8AED425-2F28-47E2-8B71-CA99A0D33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1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AFB6E8-C645-4B55-BFDB-2CC5DF0D5BD8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A22CCA-FA61-4989-A7DD-F4EB641A2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google.cz/url?sa=i&amp;rct=j&amp;q=&amp;esrc=s&amp;source=images&amp;cd=&amp;cad=rja&amp;uact=8&amp;ved=2ahUKEwjn4o6etZvaAhWMfFAKHcvNAzIQjRx6BAgAEAU&amp;url=https://isport.blesk.cz/clanek/vip-sport/275569/karel-poborsky-poprve-promluvil-o-nemoci-z-nejhorsiho-jsem-venku.html&amp;psig=AOvVaw17N5iK4jza262E_UBHpsMR&amp;ust=152275228894925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iCr-6t75TaAhVEUlAKHbrFAWEQjRx6BAgAEAU&amp;url=https://pl.123rf.com/photo_47629421_czworo-dzieci-gra%C4%87-w-pi%C5%82k%C4%99-no%C5%BCn%C4%85-w-si%C5%82owni-przedszkola-razem.html&amp;psig=AOvVaw3JT_Zty00fLlHQ1Y4G82tD&amp;ust=152252726362235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z/url?sa=i&amp;rct=j&amp;q=&amp;esrc=s&amp;source=images&amp;cd=&amp;ved=2ahUKEwjOjqnw8ZTaAhVLPFAKHbcHAJQQjRx6BAgAEAU&amp;url=https://hodoninsky.denik.cz/galerie/dribling-i-hazeni-na-kos-na-vancurove-skole-vyrustaji-nove-basketbalove-nadeje.html?photo=16&amp;psig=AOvVaw3da5Dlq0NAAB2vOxehW5e7&amp;ust=152252822427836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kovnik.rugby.cz/detsky-den-s-ragb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2ahUKEwisr7ezmJbaAhXDJFAKHZZqCC0QjRx6BAgAEAU&amp;url=http://www.hcml.cz/aktuality/detail/69-tyden-hokeje-v-marianskych-laznich-24-1-2018-po-akci&amp;psig=AOvVaw2oqxbBWuJ8RYiHEADK3UFt&amp;ust=1522572381389048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z/url?sa=i&amp;rct=j&amp;q=&amp;esrc=s&amp;source=images&amp;cd=&amp;cad=rja&amp;uact=8&amp;ved=2ahUKEwjT0LWTopvaAhULfFAKHXGIBjgQjRx6BAgAEAU&amp;url=http://behdashtnews.ir/fa/news-details/34005/%D9%81%D8%A7%D8%B5%D9%84%D9%87-%D9%85%D8%A7-%D8%AA%D8%A7-%D8%AC%D8%A7%D9%85%D8%B9%D9%87-%D8%AF%D9%88%D8%B3%D8%AA%D8%AF%D8%A7%D8%B1-%DA%A9%D9%88%D8%AF%DA%A9-%DA%86%D9%82%D8%AF%D8%B1-%D8%A7%D8%B3%D8%AA%D8%9F/&amp;psig=AOvVaw3u6fTdqjzni1Uw1I0IKFGr&amp;ust=15227473550823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cz/url?sa=i&amp;rct=j&amp;q=&amp;esrc=s&amp;source=images&amp;cd=&amp;cad=rja&amp;uact=8&amp;ved=2ahUKEwiPlorgnpbaAhWQJlAKHYlcBS4QjRx6BAgAEAU&amp;url=https://cs.wikipedia.org/wiki/Myr%C3%B3n&amp;psig=AOvVaw0tP9gyfBCKG7xjWcwBhdGF&amp;ust=1522574541406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2ahUKEwi3sqGmvJbaAhWEJ1AKHTFxCjQQjRx6BAgAEAU&amp;url=http://www.msupice.cz/fotogalerie/12,slunicko/20161201-cviceni-v-telocvicne-duha-a-slunicko/&amp;psig=AOvVaw0NOXEJgDegayS15M6DvK_P&amp;ust=1522582512593351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cz/url?sa=i&amp;rct=j&amp;q=&amp;esrc=s&amp;source=images&amp;cd=&amp;cad=rja&amp;uact=8&amp;ved=2ahUKEwi1xISEpZbaAhVFL1AKHUY4CjEQjRx6BAgAEAU&amp;url=https://cz.depositphotos.com/10781766/stock-photo-schoolboy-sleeping.html&amp;psig=AOvVaw0D3Odlmspqi1nflqmAIAKd&amp;ust=15225754491823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E0BC2-8DF0-4F4B-BFA1-929C3089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430162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Motto: </a:t>
            </a:r>
            <a:b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Děti tvoří 20% populace,</a:t>
            </a:r>
            <a:b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jsou 100% naší budoucnosti</a:t>
            </a:r>
            <a:endParaRPr lang="cs-CZ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1DB946A1-FE52-47FA-B5AF-1F5177913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09532"/>
              </p:ext>
            </p:extLst>
          </p:nvPr>
        </p:nvGraphicFramePr>
        <p:xfrm>
          <a:off x="1029730" y="2388973"/>
          <a:ext cx="10083113" cy="436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5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4797878"/>
            <a:ext cx="12192000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</a:t>
            </a: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POZORNOST</a:t>
            </a:r>
            <a:endParaRPr lang="en-GB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F49ABE9F-DD9D-416A-90C7-33887FAF4B3C}"/>
              </a:ext>
            </a:extLst>
          </p:cNvPr>
          <p:cNvSpPr/>
          <p:nvPr/>
        </p:nvSpPr>
        <p:spPr>
          <a:xfrm>
            <a:off x="5533768" y="6362669"/>
            <a:ext cx="246280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56" y="638603"/>
            <a:ext cx="2452688" cy="347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150" y="327208"/>
            <a:ext cx="2497282" cy="354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Výsledek obrázku pro karel poborský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99" y="2532444"/>
            <a:ext cx="4259906" cy="2138410"/>
          </a:xfrm>
          <a:prstGeom prst="rect">
            <a:avLst/>
          </a:prstGeom>
          <a:noFill/>
        </p:spPr>
      </p:pic>
      <p:pic>
        <p:nvPicPr>
          <p:cNvPr id="13" name="Picture 5" descr="C:\Users\Tonda\AppData\Local\Microsoft\Windows\Temporary Internet Files\Content.IE5\0ZQ6Z1N7\_TAU0896barák antoní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0659" y="1675437"/>
            <a:ext cx="2125363" cy="301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10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3CECE9-4DAC-4547-AAEB-BEF64423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70" y="181232"/>
            <a:ext cx="11021873" cy="498711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/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hodina pohybu denn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914" y="0"/>
            <a:ext cx="5412259" cy="6858000"/>
          </a:xfrm>
          <a:prstGeom prst="rect">
            <a:avLst/>
          </a:prstGeom>
          <a:noFill/>
        </p:spPr>
      </p:pic>
      <p:pic>
        <p:nvPicPr>
          <p:cNvPr id="33794" name="Picture 2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942" y="2042984"/>
            <a:ext cx="4077728" cy="2718486"/>
          </a:xfrm>
          <a:prstGeom prst="rect">
            <a:avLst/>
          </a:prstGeom>
          <a:noFill/>
        </p:spPr>
      </p:pic>
      <p:pic>
        <p:nvPicPr>
          <p:cNvPr id="4" name="Picture 2" descr="Výsledek obrázku pro basketbal pro děti v tělocvičně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180" y="1432319"/>
            <a:ext cx="2388972" cy="3580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1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710242-AD8A-42D2-ACFA-4DA13C07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314" y="477795"/>
            <a:ext cx="9195486" cy="2084174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Prostředí zbavené napětí</a:t>
            </a:r>
            <a:r>
              <a:rPr lang="cs-CZ" sz="6600" b="1" dirty="0" smtClean="0">
                <a:solidFill>
                  <a:srgbClr val="0070C0"/>
                </a:solidFill>
              </a:rPr>
              <a:t/>
            </a:r>
            <a:br>
              <a:rPr lang="cs-CZ" sz="6600" b="1" dirty="0" smtClean="0">
                <a:solidFill>
                  <a:srgbClr val="0070C0"/>
                </a:solidFill>
              </a:rPr>
            </a:br>
            <a:endParaRPr lang="cs-CZ" sz="6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4413D13-5890-44DA-A54F-1DAD286B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235"/>
            <a:ext cx="10515600" cy="3221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cs-CZ" sz="6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cs-CZ" sz="6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86033" y="1672281"/>
          <a:ext cx="6499654" cy="5047488"/>
        </p:xfrm>
        <a:graphic>
          <a:graphicData uri="http://schemas.openxmlformats.org/drawingml/2006/table">
            <a:tbl>
              <a:tblPr/>
              <a:tblGrid>
                <a:gridCol w="6499654"/>
              </a:tblGrid>
              <a:tr h="5008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Svobodná, neřízená hra vytváří mentální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stav, ve kterém se dítě může cítit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bezpečně a tím pádem může prozkoumat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své myšlenky bez vnějších omezení.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 tomto prostředí zbaveném napětí se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děti dobře učí a rychleji si ukládají nové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dovednosti.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cs-CZ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Díky</a:t>
                      </a:r>
                      <a:r>
                        <a:rPr lang="cs-CZ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hernímu prostředí a samostatnému         rozhodování dětí se u nich rozvíjí kognitivní        procesy (paměť, matematické myšlení,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vyjadřovací schopnosti, řešení problému).  </a:t>
                      </a: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Výsledek obrázku pro ragby děti obrázk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683" y="2117125"/>
            <a:ext cx="6060987" cy="4040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8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304BF6-6214-4B26-8C3A-A7226F1D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365125"/>
            <a:ext cx="9697994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Zanechejme (vraťme) dětem radost ze hry.</a:t>
            </a:r>
            <a:endParaRPr lang="cs-CZ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DD20BBFB-6BBE-476C-A02A-FF55153DB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9188"/>
              </p:ext>
            </p:extLst>
          </p:nvPr>
        </p:nvGraphicFramePr>
        <p:xfrm>
          <a:off x="419358" y="181233"/>
          <a:ext cx="11179518" cy="630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6" name="Picture 2" descr="Výsledek obrázku pro hokej děti obrázk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016" y="1869990"/>
            <a:ext cx="5670703" cy="425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8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D628E88-611C-4C07-AC5A-34D4D78B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5" y="131805"/>
            <a:ext cx="9794787" cy="117801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čeho budeme sportovat?</a:t>
            </a:r>
            <a:endParaRPr lang="cs-CZ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G:\Obr. Učeb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795" y="930877"/>
            <a:ext cx="3915122" cy="5782962"/>
          </a:xfrm>
          <a:prstGeom prst="rect">
            <a:avLst/>
          </a:prstGeom>
          <a:noFill/>
        </p:spPr>
      </p:pic>
      <p:pic>
        <p:nvPicPr>
          <p:cNvPr id="1026" name="Picture 2" descr="G:\Obr. MŠ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223" y="2702012"/>
            <a:ext cx="6750759" cy="3797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7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737869-B186-4A28-87A2-88A2D66C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chceme sledovat ?</a:t>
            </a:r>
            <a:endParaRPr lang="cs-CZ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413D17E-A0F4-410F-8BBC-97D63341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877"/>
            <a:ext cx="10515600" cy="396633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Tělesné složení dětí - somatotyp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Aktivní svalová hmota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Podkožní tuk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Hustota kostní tkáně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Svalové </a:t>
            </a:r>
            <a:r>
              <a:rPr lang="cs-CZ" sz="4000" dirty="0" err="1" smtClean="0">
                <a:solidFill>
                  <a:srgbClr val="0070C0"/>
                </a:solidFill>
              </a:rPr>
              <a:t>dysbalance</a:t>
            </a:r>
            <a:endParaRPr lang="cs-CZ" sz="4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0070C0"/>
                </a:solidFill>
              </a:rPr>
              <a:t>Měřeno na přístroji In Body 230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cs-CZ" sz="4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6" name="Picture 2" descr="C:\Users\Tonda\Desktop\2500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1845275"/>
            <a:ext cx="4242744" cy="424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1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6AF5D1-BA13-4F2D-9717-BC31830B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21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chceme sledovat?</a:t>
            </a:r>
            <a:endParaRPr lang="cs-CZ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E122327-14A1-4CC7-BB18-07B41B3B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71351"/>
            <a:ext cx="11889259" cy="4506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4600" b="1" dirty="0" smtClean="0">
                <a:solidFill>
                  <a:srgbClr val="0070C0"/>
                </a:solidFill>
              </a:rPr>
              <a:t>Rozvoj pohybových schopností</a:t>
            </a:r>
            <a:endParaRPr lang="cs-CZ" sz="4600" b="1" dirty="0">
              <a:solidFill>
                <a:srgbClr val="0070C0"/>
              </a:solidFill>
            </a:endParaRPr>
          </a:p>
          <a:p>
            <a:r>
              <a:rPr lang="cs-CZ" sz="4600" dirty="0" smtClean="0">
                <a:solidFill>
                  <a:srgbClr val="0070C0"/>
                </a:solidFill>
              </a:rPr>
              <a:t>Koordinace, rychlost, silové předpoklady</a:t>
            </a:r>
            <a:endParaRPr lang="cs-CZ" sz="4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4600" b="1" dirty="0" smtClean="0">
                <a:solidFill>
                  <a:srgbClr val="0070C0"/>
                </a:solidFill>
              </a:rPr>
              <a:t>Rozvoj kognitivních funkcí</a:t>
            </a:r>
            <a:endParaRPr lang="cs-CZ" sz="4600" b="1" dirty="0">
              <a:solidFill>
                <a:srgbClr val="0070C0"/>
              </a:solidFill>
            </a:endParaRPr>
          </a:p>
          <a:p>
            <a:r>
              <a:rPr lang="cs-CZ" sz="4600" dirty="0" smtClean="0">
                <a:solidFill>
                  <a:srgbClr val="0070C0"/>
                </a:solidFill>
              </a:rPr>
              <a:t>paměť, řečové funkce, pozornost, koncentrace</a:t>
            </a:r>
          </a:p>
          <a:p>
            <a:r>
              <a:rPr lang="cs-CZ" sz="4600" dirty="0" smtClean="0">
                <a:solidFill>
                  <a:srgbClr val="0070C0"/>
                </a:solidFill>
              </a:rPr>
              <a:t>rychlost myšlení, schopnost pochopení informací</a:t>
            </a:r>
          </a:p>
          <a:p>
            <a:r>
              <a:rPr lang="cs-CZ" sz="4600" dirty="0" smtClean="0">
                <a:solidFill>
                  <a:srgbClr val="0070C0"/>
                </a:solidFill>
              </a:rPr>
              <a:t>schopnost řešení problému, prostorová orientace  </a:t>
            </a:r>
            <a:endParaRPr lang="cs-CZ" sz="4600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dirty="0"/>
              <a:t> 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6AF5D1-BA13-4F2D-9717-BC31830B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21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chceme sledovat?</a:t>
            </a:r>
            <a:endParaRPr lang="cs-CZ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E122327-14A1-4CC7-BB18-07B41B3B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8" y="1384183"/>
            <a:ext cx="10821799" cy="366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600" dirty="0" smtClean="0">
                <a:solidFill>
                  <a:srgbClr val="0070C0"/>
                </a:solidFill>
              </a:rPr>
              <a:t>  </a:t>
            </a:r>
            <a:r>
              <a:rPr lang="cs-CZ" sz="5400" dirty="0" smtClean="0">
                <a:solidFill>
                  <a:srgbClr val="FF0000"/>
                </a:solidFill>
              </a:rPr>
              <a:t>Především nás bude zajímat, jak si            děti budují vztah ke sportování.</a:t>
            </a:r>
            <a:endParaRPr lang="cs-CZ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400" dirty="0"/>
              <a:t> </a:t>
            </a:r>
          </a:p>
          <a:p>
            <a:pPr marL="0" indent="0"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560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204" y="2928140"/>
            <a:ext cx="6174297" cy="3855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9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711111-729F-4339-B76B-BC278CFD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348650"/>
            <a:ext cx="10670059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Kalokagathia</a:t>
            </a: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 kompletní lidské osobnosti,</a:t>
            </a:r>
            <a:b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harmonie mysli a těla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4F76EE9-BF91-4CBE-A55B-07B5AC9724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cs-CZ" altLang="cs-CZ" sz="3200" b="1" i="1" dirty="0">
              <a:solidFill>
                <a:srgbClr val="0070C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cs-CZ" sz="3200" b="1" i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Výsledek obrázku pro diskobolos origin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4" y="1982251"/>
            <a:ext cx="2875949" cy="4804527"/>
          </a:xfrm>
          <a:prstGeom prst="rect">
            <a:avLst/>
          </a:prstGeom>
          <a:noFill/>
        </p:spPr>
      </p:pic>
      <p:pic>
        <p:nvPicPr>
          <p:cNvPr id="30724" name="Picture 4" descr="Výsledek obrázku pro šťastný školák obrázk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30" y="2854411"/>
            <a:ext cx="4286250" cy="2857500"/>
          </a:xfrm>
          <a:prstGeom prst="rect">
            <a:avLst/>
          </a:prstGeom>
          <a:noFill/>
        </p:spPr>
      </p:pic>
      <p:pic>
        <p:nvPicPr>
          <p:cNvPr id="3" name="Picture 2" descr="Výsledek obrázku pro školní obrázek cvičí v tělocvičně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2014" y="2454876"/>
            <a:ext cx="4774249" cy="3582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186</Words>
  <Application>Microsoft Office PowerPoint</Application>
  <PresentationFormat>Širokoúhlá obrazovka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Wingdings</vt:lpstr>
      <vt:lpstr>Motiv Office</vt:lpstr>
      <vt:lpstr>Motiv systému Office</vt:lpstr>
      <vt:lpstr> Motto:  Děti tvoří 20% populace, ale jsou 100% naší budoucnosti</vt:lpstr>
      <vt:lpstr> </vt:lpstr>
      <vt:lpstr>Prostředí zbavené napětí </vt:lpstr>
      <vt:lpstr>Zanechejme (vraťme) dětem radost ze hry.</vt:lpstr>
      <vt:lpstr>Prezentace aplikace PowerPoint</vt:lpstr>
      <vt:lpstr>Co chceme sledovat ?</vt:lpstr>
      <vt:lpstr>Co chceme sledovat?</vt:lpstr>
      <vt:lpstr>Co chceme sledovat?</vt:lpstr>
      <vt:lpstr>Kalokagathia Ideál kompletní lidské osobnosti, harmonie mysli a těla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– licence Motto: „Zapálený trenér,</dc:title>
  <dc:creator>fuj</dc:creator>
  <cp:lastModifiedBy>Hana Procházková</cp:lastModifiedBy>
  <cp:revision>123</cp:revision>
  <dcterms:created xsi:type="dcterms:W3CDTF">2017-10-17T08:11:06Z</dcterms:created>
  <dcterms:modified xsi:type="dcterms:W3CDTF">2018-04-05T17:58:29Z</dcterms:modified>
</cp:coreProperties>
</file>