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612" y="-234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65987B0-89B3-4908-81C1-7EDA5887368C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Zástupný symbol pro záhlaví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E588D6A6-D578-4130-92A6-0759D6155FE5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22826B-2FE1-45B9-8FBE-E1F70435B26C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61859F-046E-4D51-86C7-76623411FC15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1C9ADF-35ED-47F3-9DB0-C46DBDF0121F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30A0F3-B08B-478E-B6C2-0615C4ECDCC6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377F7E0-BC29-497A-A281-8B78194EAC79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A1FF7D-EEFB-462C-A0D8-75837738D934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098048-0DE2-4ABF-93E7-E570597B5A4D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C55185-F03C-4D95-A9DE-345E29D6EB06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ADE329-8106-4BEB-9FCD-21F60498DB94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D69664-7478-4D0D-ABBD-4415F904AE1D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00FB83-CDE1-48F5-B4F3-466732DE2B23}" type="slidenum">
              <a:rPr/>
              <a:pPr lvl="0"/>
              <a:t>‹#›</a:t>
            </a:fld>
            <a:endParaRPr lang="x-non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00000">
              <a:srgbClr val="006699"/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x-none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C20E76A1-F38A-455F-91FF-4527DF6336C2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03999" y="255471"/>
            <a:ext cx="9071640" cy="1354217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>
                <a:latin typeface="Comic Sans MS" pitchFamily="66"/>
              </a:rPr>
              <a:t>Projekt </a:t>
            </a:r>
            <a:r>
              <a:rPr lang="cs-CZ" dirty="0" smtClean="0">
                <a:latin typeface="Comic Sans MS" pitchFamily="66"/>
              </a:rPr>
              <a:t>Č</a:t>
            </a:r>
            <a:r>
              <a:rPr lang="x-none" smtClean="0">
                <a:latin typeface="Comic Sans MS" pitchFamily="66"/>
              </a:rPr>
              <a:t>istá </a:t>
            </a:r>
            <a:r>
              <a:rPr lang="x-none">
                <a:latin typeface="Comic Sans MS" pitchFamily="66"/>
              </a:rPr>
              <a:t>řeka Sázava</a:t>
            </a:r>
            <a:br>
              <a:rPr lang="x-none">
                <a:latin typeface="Comic Sans MS" pitchFamily="66"/>
              </a:rPr>
            </a:br>
            <a:r>
              <a:rPr lang="x-none">
                <a:latin typeface="Comic Sans MS" pitchFamily="66"/>
              </a:rPr>
              <a:t>ZŠ Dukelská Benešov u Prahy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079872" y="1619597"/>
            <a:ext cx="7740000" cy="5074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2087984" y="6876181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>
                <a:latin typeface="Comic Sans MS" pitchFamily="66" charset="0"/>
              </a:rPr>
              <a:t>Dukelští přírodovědci</a:t>
            </a:r>
            <a:endParaRPr lang="cs-CZ" sz="22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500000" y="180000"/>
            <a:ext cx="2340000" cy="396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x-none" sz="2200" b="1">
                <a:latin typeface="Comic Sans MS" pitchFamily="66"/>
              </a:rPr>
              <a:t>Sepisujeme,co už máme hotovo.A už začínáme laminovat. Většinu rostlin vyfotila paní učitelka.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80000" y="150480"/>
            <a:ext cx="4140000" cy="308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400000" y="360000"/>
            <a:ext cx="18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9520" y="3754079"/>
            <a:ext cx="4469040" cy="344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890960" y="3780000"/>
            <a:ext cx="4829040" cy="344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7020000" y="180000"/>
            <a:ext cx="252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2159992" y="899517"/>
            <a:ext cx="273312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288360" y="594000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x-none" sz="2200" b="1">
                <a:latin typeface="Comic Sans MS" pitchFamily="66"/>
              </a:rPr>
              <a:t>A konečně už </a:t>
            </a:r>
            <a:r>
              <a:rPr lang="x-none" sz="2200" b="1" smtClean="0">
                <a:latin typeface="Comic Sans MS" pitchFamily="66"/>
              </a:rPr>
              <a:t>vybarv</a:t>
            </a:r>
            <a:r>
              <a:rPr lang="cs-CZ" sz="2200" b="1" dirty="0" err="1" smtClean="0">
                <a:latin typeface="Comic Sans MS" pitchFamily="66"/>
              </a:rPr>
              <a:t>ujeme</a:t>
            </a:r>
            <a:r>
              <a:rPr lang="x-none" sz="2200" b="1" smtClean="0">
                <a:latin typeface="Comic Sans MS" pitchFamily="66"/>
              </a:rPr>
              <a:t> řek</a:t>
            </a:r>
            <a:r>
              <a:rPr lang="cs-CZ" sz="2200" b="1" dirty="0" smtClean="0">
                <a:latin typeface="Comic Sans MS" pitchFamily="66"/>
              </a:rPr>
              <a:t>u</a:t>
            </a:r>
            <a:r>
              <a:rPr lang="x-none" sz="2200" b="1" smtClean="0">
                <a:latin typeface="Comic Sans MS" pitchFamily="66"/>
              </a:rPr>
              <a:t> Sázav</a:t>
            </a:r>
            <a:r>
              <a:rPr lang="cs-CZ" sz="2200" b="1" dirty="0" smtClean="0">
                <a:latin typeface="Comic Sans MS" pitchFamily="66"/>
              </a:rPr>
              <a:t>u</a:t>
            </a:r>
            <a:endParaRPr lang="x-none" sz="2200" b="1">
              <a:latin typeface="Comic Sans MS" pitchFamily="66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10960" y="900000"/>
            <a:ext cx="518904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580000" y="870479"/>
            <a:ext cx="4064399" cy="542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2200" b="1" dirty="0" smtClean="0">
                <a:latin typeface="Comic Sans MS" pitchFamily="66"/>
              </a:rPr>
              <a:t>Nakonec jsme vybarvovali skoro všichni, plán má 44 dílů</a:t>
            </a:r>
            <a:endParaRPr lang="x-none" sz="2200" b="1">
              <a:latin typeface="Comic Sans MS" pitchFamily="66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2051645"/>
            <a:ext cx="470452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Lenovo\Desktop\fotky Sázava\DSCN0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26840" y="2005077"/>
            <a:ext cx="5388095" cy="40410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60392" y="3275781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latin typeface="Comic Sans MS" pitchFamily="66" charset="0"/>
              </a:rPr>
              <a:t>Poslední úpravy plánu hry před generálkou.</a:t>
            </a:r>
            <a:endParaRPr lang="cs-CZ" sz="2200" b="1" dirty="0">
              <a:latin typeface="Comic Sans MS" pitchFamily="66" charset="0"/>
            </a:endParaRPr>
          </a:p>
        </p:txBody>
      </p:sp>
      <p:pic>
        <p:nvPicPr>
          <p:cNvPr id="11" name="Obrázek 10" descr="DSCN0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88280" y="1619597"/>
            <a:ext cx="6336704" cy="47525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776" y="323452"/>
            <a:ext cx="4608511" cy="3456383"/>
          </a:xfrm>
          <a:prstGeom prst="rect">
            <a:avLst/>
          </a:prstGeom>
        </p:spPr>
      </p:pic>
      <p:pic>
        <p:nvPicPr>
          <p:cNvPr id="3" name="Obrázek 2" descr="DSCN07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776" y="3995861"/>
            <a:ext cx="4416491" cy="33123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96296" y="4859957"/>
            <a:ext cx="5279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latin typeface="Comic Sans MS" pitchFamily="66" charset="0"/>
              </a:rPr>
              <a:t>Hru jsme poprvé vyzkoušeli  v 6. A, </a:t>
            </a:r>
          </a:p>
          <a:p>
            <a:r>
              <a:rPr lang="cs-CZ" sz="2200" b="1" dirty="0" smtClean="0">
                <a:latin typeface="Comic Sans MS" pitchFamily="66" charset="0"/>
              </a:rPr>
              <a:t>nejdřív spolužáci sestavili řeku.</a:t>
            </a:r>
            <a:endParaRPr lang="cs-CZ" sz="2200" b="1" dirty="0">
              <a:latin typeface="Comic Sans MS" pitchFamily="66" charset="0"/>
            </a:endParaRPr>
          </a:p>
        </p:txBody>
      </p:sp>
      <p:pic>
        <p:nvPicPr>
          <p:cNvPr id="6" name="Obrázek 5" descr="DSCN07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4316" y="323453"/>
            <a:ext cx="4608512" cy="34563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N0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4679743" cy="3509807"/>
          </a:xfrm>
          <a:prstGeom prst="rect">
            <a:avLst/>
          </a:prstGeom>
        </p:spPr>
      </p:pic>
      <p:pic>
        <p:nvPicPr>
          <p:cNvPr id="3" name="Obrázek 2" descr="DSCN0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07829"/>
            <a:ext cx="4847761" cy="3635821"/>
          </a:xfrm>
          <a:prstGeom prst="rect">
            <a:avLst/>
          </a:prstGeom>
        </p:spPr>
      </p:pic>
      <p:pic>
        <p:nvPicPr>
          <p:cNvPr id="4" name="Obrázek 3" descr="DSCN07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26396" y="797409"/>
            <a:ext cx="4367710" cy="327578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184328" y="5868069"/>
            <a:ext cx="4769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err="1" smtClean="0">
                <a:latin typeface="Comic Sans MS" pitchFamily="66" charset="0"/>
              </a:rPr>
              <a:t>Verča</a:t>
            </a:r>
            <a:r>
              <a:rPr lang="cs-CZ" sz="2200" b="1" dirty="0" smtClean="0">
                <a:latin typeface="Comic Sans MS" pitchFamily="66" charset="0"/>
              </a:rPr>
              <a:t> pomáhá s určováním rostlin</a:t>
            </a:r>
          </a:p>
          <a:p>
            <a:r>
              <a:rPr lang="cs-CZ" sz="2200" b="1" dirty="0" smtClean="0">
                <a:latin typeface="Comic Sans MS" pitchFamily="66" charset="0"/>
              </a:rPr>
              <a:t>Podle mapky přiřazují názvy měst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7128544" y="4139877"/>
            <a:ext cx="2184738" cy="17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096096" y="5724053"/>
            <a:ext cx="2700000" cy="95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DSCN0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33777" y="1025531"/>
            <a:ext cx="5040560" cy="3780420"/>
          </a:xfrm>
          <a:prstGeom prst="rect">
            <a:avLst/>
          </a:prstGeom>
        </p:spPr>
      </p:pic>
      <p:pic>
        <p:nvPicPr>
          <p:cNvPr id="7" name="Obrázek 6" descr="DSCN0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8404" y="1085441"/>
            <a:ext cx="4943773" cy="370783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71960" y="6372125"/>
            <a:ext cx="72987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latin typeface="Comic Sans MS" pitchFamily="66" charset="0"/>
              </a:rPr>
              <a:t>A vyplouváme, </a:t>
            </a:r>
            <a:r>
              <a:rPr lang="cs-CZ" sz="2200" b="1" dirty="0" err="1" smtClean="0">
                <a:latin typeface="Comic Sans MS" pitchFamily="66" charset="0"/>
              </a:rPr>
              <a:t>Verča</a:t>
            </a:r>
            <a:r>
              <a:rPr lang="cs-CZ" sz="2200" b="1" dirty="0" smtClean="0">
                <a:latin typeface="Comic Sans MS" pitchFamily="66" charset="0"/>
              </a:rPr>
              <a:t> kontroluje odpovědi na otázky</a:t>
            </a:r>
            <a:r>
              <a:rPr lang="cs-CZ" b="1" dirty="0" smtClean="0"/>
              <a:t>.</a:t>
            </a:r>
            <a:endParaRPr lang="cs-CZ" b="1" dirty="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16" y="179437"/>
            <a:ext cx="44644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DSCN0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792" y="3599235"/>
            <a:ext cx="4896544" cy="3672408"/>
          </a:xfrm>
          <a:prstGeom prst="rect">
            <a:avLst/>
          </a:prstGeom>
        </p:spPr>
      </p:pic>
      <p:pic>
        <p:nvPicPr>
          <p:cNvPr id="6" name="Obrázek 5" descr="DSCN0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48357" y="779504"/>
            <a:ext cx="4224469" cy="316835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048424" y="4787949"/>
            <a:ext cx="31683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omic Sans MS" pitchFamily="66" charset="0"/>
              </a:rPr>
              <a:t>V  7.A jsme vyzkoušeli  poznávání mikroskop. preparátů, historii a poznávání živočichů a rostlin</a:t>
            </a:r>
            <a:endParaRPr lang="cs-CZ" sz="2200" dirty="0">
              <a:latin typeface="Comic Sans MS" pitchFamily="66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63848" y="395461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Comic Sans MS" pitchFamily="66" charset="0"/>
              </a:rPr>
              <a:t>A to je náš tým</a:t>
            </a:r>
            <a:endParaRPr lang="cs-CZ" sz="2200" b="1" dirty="0">
              <a:latin typeface="Comic Sans MS" pitchFamily="66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63848" y="6588149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latin typeface="Comic Sans MS" pitchFamily="66" charset="0"/>
              </a:rPr>
              <a:t>Zleva: Petr, Roman, Adéla, Eliška, </a:t>
            </a:r>
            <a:r>
              <a:rPr lang="cs-CZ" sz="2200" b="1" dirty="0" err="1" smtClean="0">
                <a:latin typeface="Comic Sans MS" pitchFamily="66" charset="0"/>
              </a:rPr>
              <a:t>Verča</a:t>
            </a:r>
            <a:r>
              <a:rPr lang="cs-CZ" sz="2200" b="1" dirty="0" smtClean="0">
                <a:latin typeface="Comic Sans MS" pitchFamily="66" charset="0"/>
              </a:rPr>
              <a:t> D., </a:t>
            </a:r>
          </a:p>
          <a:p>
            <a:pPr algn="ctr"/>
            <a:r>
              <a:rPr lang="cs-CZ" sz="2200" b="1" dirty="0" smtClean="0">
                <a:latin typeface="Comic Sans MS" pitchFamily="66" charset="0"/>
              </a:rPr>
              <a:t>Lucka B., </a:t>
            </a:r>
            <a:r>
              <a:rPr lang="cs-CZ" sz="2200" b="1" dirty="0" err="1" smtClean="0">
                <a:latin typeface="Comic Sans MS" pitchFamily="66" charset="0"/>
              </a:rPr>
              <a:t>Verča</a:t>
            </a:r>
            <a:r>
              <a:rPr lang="cs-CZ" sz="2200" b="1" dirty="0" smtClean="0">
                <a:latin typeface="Comic Sans MS" pitchFamily="66" charset="0"/>
              </a:rPr>
              <a:t> R., Radek, </a:t>
            </a:r>
            <a:r>
              <a:rPr lang="cs-CZ" sz="2200" b="1" dirty="0" err="1" smtClean="0">
                <a:latin typeface="Comic Sans MS" pitchFamily="66" charset="0"/>
              </a:rPr>
              <a:t>Štěpa</a:t>
            </a:r>
            <a:r>
              <a:rPr lang="cs-CZ" sz="2200" b="1" dirty="0" smtClean="0">
                <a:latin typeface="Comic Sans MS" pitchFamily="66" charset="0"/>
              </a:rPr>
              <a:t>, Štěpán </a:t>
            </a:r>
            <a:endParaRPr lang="cs-CZ" sz="2200" b="1" dirty="0">
              <a:latin typeface="Comic Sans MS" pitchFamily="66" charset="0"/>
            </a:endParaRPr>
          </a:p>
        </p:txBody>
      </p:sp>
      <p:pic>
        <p:nvPicPr>
          <p:cNvPr id="5" name="Obrázek 4" descr="DSCN08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825" y="978175"/>
            <a:ext cx="8784975" cy="560332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 txBox="1">
            <a:spLocks noGrp="1"/>
          </p:cNvSpPr>
          <p:nvPr>
            <p:ph type="subTitle" idx="4294967295"/>
          </p:nvPr>
        </p:nvSpPr>
        <p:spPr>
          <a:xfrm>
            <a:off x="503999" y="1073160"/>
            <a:ext cx="9071640" cy="6380999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  <a:p>
            <a:pPr marL="0" lvl="0" indent="0" algn="ctr">
              <a:buNone/>
            </a:pPr>
            <a:endParaRPr lang="x-none"/>
          </a:p>
        </p:txBody>
      </p:sp>
      <p:sp>
        <p:nvSpPr>
          <p:cNvPr id="3" name="Nadpis 2"/>
          <p:cNvSpPr txBox="1">
            <a:spLocks noGrp="1"/>
          </p:cNvSpPr>
          <p:nvPr>
            <p:ph type="title" idx="4294967295"/>
          </p:nvPr>
        </p:nvSpPr>
        <p:spPr>
          <a:xfrm>
            <a:off x="900000" y="5220000"/>
            <a:ext cx="8675640" cy="162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x-none" sz="2200" b="1">
                <a:latin typeface="Comic Sans MS" pitchFamily="66"/>
              </a:rPr>
              <a:t>Vyhledávání informací o řece Sázavě na tabletech.</a:t>
            </a:r>
            <a:br>
              <a:rPr lang="x-none" sz="2200" b="1">
                <a:latin typeface="Comic Sans MS" pitchFamily="66"/>
              </a:rPr>
            </a:br>
            <a:r>
              <a:rPr lang="x-none" sz="2200" b="1">
                <a:latin typeface="Comic Sans MS" pitchFamily="66"/>
              </a:rPr>
              <a:t>Každý si vybral téma, které ho zaujalo.</a:t>
            </a:r>
            <a:br>
              <a:rPr lang="x-none" sz="2200" b="1">
                <a:latin typeface="Comic Sans MS" pitchFamily="66"/>
              </a:rPr>
            </a:br>
            <a:r>
              <a:rPr lang="x-none" sz="2200" b="1">
                <a:latin typeface="Comic Sans MS" pitchFamily="66"/>
              </a:rPr>
              <a:t>Najít informace byla docela práce. :D  Na fotkách asi sami vidíte.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860000" y="540000"/>
            <a:ext cx="486000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15776" y="539477"/>
            <a:ext cx="4627545" cy="3887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68360" y="5716800"/>
            <a:ext cx="9071640" cy="11667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x-none" sz="2200" b="1">
                <a:latin typeface="Comic Sans MS" pitchFamily="66"/>
              </a:rPr>
              <a:t>Vyhledáváme trvalé preparáty mikroskopických organismů. Přemýšlíme, co by mohlo žít v řece nebo u řeky. Všichni jsme se do toho zapojili s chutí.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340000" y="3780000"/>
            <a:ext cx="108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750720" y="180000"/>
            <a:ext cx="1169280" cy="19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10960" y="180000"/>
            <a:ext cx="5189040" cy="362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5070960" y="2310480"/>
            <a:ext cx="4829040" cy="344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120000" y="4320000"/>
            <a:ext cx="3600000" cy="306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x-none" sz="2200" b="1">
                <a:latin typeface="Comic Sans MS" pitchFamily="66"/>
              </a:rPr>
              <a:t>Fotografování </a:t>
            </a:r>
            <a:r>
              <a:rPr lang="x-none" sz="2200" b="1" smtClean="0">
                <a:latin typeface="Comic Sans MS" pitchFamily="66"/>
              </a:rPr>
              <a:t>organismů </a:t>
            </a:r>
            <a:r>
              <a:rPr lang="x-none" sz="2200" b="1">
                <a:latin typeface="Comic Sans MS" pitchFamily="66"/>
              </a:rPr>
              <a:t>na počítači.</a:t>
            </a:r>
            <a:br>
              <a:rPr lang="x-none" sz="2200" b="1">
                <a:latin typeface="Comic Sans MS" pitchFamily="66"/>
              </a:rPr>
            </a:br>
            <a:r>
              <a:rPr lang="x-none" sz="2200" b="1">
                <a:latin typeface="Comic Sans MS" pitchFamily="66"/>
              </a:rPr>
              <a:t>Bylo to super, ale  na    Lucce je trochu </a:t>
            </a:r>
            <a:r>
              <a:rPr lang="x-none" sz="2200" b="1" smtClean="0">
                <a:latin typeface="Comic Sans MS" pitchFamily="66"/>
              </a:rPr>
              <a:t>vidět</a:t>
            </a:r>
            <a:r>
              <a:rPr lang="cs-CZ" sz="2200" b="1" dirty="0" smtClean="0">
                <a:latin typeface="Comic Sans MS" pitchFamily="66"/>
              </a:rPr>
              <a:t>,</a:t>
            </a:r>
            <a:r>
              <a:rPr lang="x-none" sz="2200" b="1" smtClean="0">
                <a:latin typeface="Comic Sans MS" pitchFamily="66"/>
              </a:rPr>
              <a:t> </a:t>
            </a:r>
            <a:r>
              <a:rPr lang="x-none" sz="2200" b="1">
                <a:latin typeface="Comic Sans MS" pitchFamily="66"/>
              </a:rPr>
              <a:t>že je unavená z toho dlouhého pracování. :D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573080" y="3780000"/>
            <a:ext cx="208692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840000" y="3600000"/>
            <a:ext cx="90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180000" y="180000"/>
            <a:ext cx="4469040" cy="362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5040000" y="360000"/>
            <a:ext cx="432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30960" y="3780000"/>
            <a:ext cx="4649040" cy="344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40000" y="540000"/>
            <a:ext cx="4140000" cy="300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040000" y="330480"/>
            <a:ext cx="4500000" cy="326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60000" y="3750479"/>
            <a:ext cx="5009040" cy="3629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4"/>
          <p:cNvSpPr txBox="1">
            <a:spLocks noGrp="1"/>
          </p:cNvSpPr>
          <p:nvPr>
            <p:ph type="title" idx="4294967295"/>
          </p:nvPr>
        </p:nvSpPr>
        <p:spPr>
          <a:xfrm>
            <a:off x="5724360" y="4140000"/>
            <a:ext cx="4175640" cy="306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x-none" sz="2200" b="1">
                <a:latin typeface="Comic Sans MS" pitchFamily="66"/>
              </a:rPr>
              <a:t>Všichni  se snažili, aby fotky byly co nejlepší.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200000" y="4140000"/>
            <a:ext cx="2700000" cy="288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x-none" sz="2200" b="1">
                <a:latin typeface="Comic Sans MS" pitchFamily="66"/>
              </a:rPr>
              <a:t>Vymysleli jsme, že místo figurek vyrobíme lodičky. Bez nich by to nebylo ono.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660000" y="4140000"/>
            <a:ext cx="2700000" cy="9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60000" y="330480"/>
            <a:ext cx="4289040" cy="344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495599" y="3960000"/>
            <a:ext cx="2804400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5220000" y="180000"/>
            <a:ext cx="4649040" cy="362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435600" y="3960000"/>
            <a:ext cx="2804400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220000" y="510480"/>
            <a:ext cx="4604400" cy="668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720000" y="3780000"/>
            <a:ext cx="3600000" cy="362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10960" y="180000"/>
            <a:ext cx="4289040" cy="344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5400000" y="5040000"/>
            <a:ext cx="4031640" cy="21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x-none" sz="2200" b="1" smtClean="0">
                <a:latin typeface="Comic Sans MS" pitchFamily="66"/>
              </a:rPr>
              <a:t>Začíná</a:t>
            </a:r>
            <a:r>
              <a:rPr lang="cs-CZ" sz="2200" b="1" dirty="0" err="1" smtClean="0">
                <a:latin typeface="Comic Sans MS" pitchFamily="66"/>
              </a:rPr>
              <a:t>me</a:t>
            </a:r>
            <a:r>
              <a:rPr lang="x-none" sz="2200" b="1" smtClean="0">
                <a:latin typeface="Comic Sans MS" pitchFamily="66"/>
              </a:rPr>
              <a:t> </a:t>
            </a:r>
            <a:r>
              <a:rPr lang="x-none" sz="2200" b="1">
                <a:latin typeface="Comic Sans MS" pitchFamily="66"/>
              </a:rPr>
              <a:t>kreslit řeku, ale opět se neobejdeme bez vyhledávání informací. Tentokrát využíváme </a:t>
            </a:r>
            <a:r>
              <a:rPr lang="x-none" sz="2200" b="1" smtClean="0">
                <a:latin typeface="Comic Sans MS" pitchFamily="66"/>
              </a:rPr>
              <a:t>knížky</a:t>
            </a:r>
            <a:r>
              <a:rPr lang="cs-CZ" sz="2200" b="1" dirty="0" smtClean="0">
                <a:latin typeface="Comic Sans MS" pitchFamily="66"/>
              </a:rPr>
              <a:t> a mapu</a:t>
            </a:r>
            <a:r>
              <a:rPr lang="x-none" sz="2200" b="1" smtClean="0">
                <a:latin typeface="Comic Sans MS" pitchFamily="66"/>
              </a:rPr>
              <a:t>.</a:t>
            </a:r>
            <a:endParaRPr lang="x-none" sz="2200" b="1">
              <a:latin typeface="Comic Sans MS" pitchFamily="66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500000" y="4320000"/>
            <a:ext cx="273312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60000" y="180000"/>
            <a:ext cx="432000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070960" y="870479"/>
            <a:ext cx="4289040" cy="290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210960" y="4140000"/>
            <a:ext cx="4469040" cy="326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780000" y="3060000"/>
            <a:ext cx="2373120" cy="167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80000" y="150480"/>
            <a:ext cx="4860000" cy="380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180000" y="4110479"/>
            <a:ext cx="5040000" cy="326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5220000" y="180000"/>
            <a:ext cx="468000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5400000" y="4140000"/>
            <a:ext cx="4500000" cy="30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209</Words>
  <Application>Microsoft Office PowerPoint</Application>
  <PresentationFormat>Vlastní</PresentationFormat>
  <Paragraphs>33</Paragraphs>
  <Slides>18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Default</vt:lpstr>
      <vt:lpstr>Projekt Čistá řeka Sázava ZŠ Dukelská Benešov u Prahy</vt:lpstr>
      <vt:lpstr>Vyhledávání informací o řece Sázavě na tabletech. Každý si vybral téma, které ho zaujalo. Najít informace byla docela práce. :D  Na fotkách asi sami vidíte.</vt:lpstr>
      <vt:lpstr>Vyhledáváme trvalé preparáty mikroskopických organismů. Přemýšlíme, co by mohlo žít v řece nebo u řeky. Všichni jsme se do toho zapojili s chutí.</vt:lpstr>
      <vt:lpstr>Fotografování organismů na počítači. Bylo to super, ale  na    Lucce je trochu vidět, že je unavená z toho dlouhého pracování. :D</vt:lpstr>
      <vt:lpstr>Všichni  se snažili, aby fotky byly co nejlepší.</vt:lpstr>
      <vt:lpstr>Vymysleli jsme, že místo figurek vyrobíme lodičky. Bez nich by to nebylo ono.</vt:lpstr>
      <vt:lpstr>Snímek 7</vt:lpstr>
      <vt:lpstr>Začínáme kreslit řeku, ale opět se neobejdeme bez vyhledávání informací. Tentokrát využíváme knížky a mapu.</vt:lpstr>
      <vt:lpstr>Snímek 9</vt:lpstr>
      <vt:lpstr>Sepisujeme,co už máme hotovo.A už začínáme laminovat. Většinu rostlin vyfotila paní učitelka.</vt:lpstr>
      <vt:lpstr>A konečně už vybarvujeme řeku Sázavu</vt:lpstr>
      <vt:lpstr>Nakonec jsme vybarvovali skoro všichni, plán má 44 dílů</vt:lpstr>
      <vt:lpstr>Snímek 13</vt:lpstr>
      <vt:lpstr>Snímek 14</vt:lpstr>
      <vt:lpstr>Snímek 15</vt:lpstr>
      <vt:lpstr>Snímek 16</vt:lpstr>
      <vt:lpstr>Snímek 17</vt:lpstr>
      <vt:lpstr>Snímek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čistá řeka Sázava ZŠ Dukelská Benešov u Prahy</dc:title>
  <dc:creator>Lenovo</dc:creator>
  <cp:lastModifiedBy>Lenovo</cp:lastModifiedBy>
  <cp:revision>32</cp:revision>
  <dcterms:created xsi:type="dcterms:W3CDTF">2009-04-16T11:32:32Z</dcterms:created>
  <dcterms:modified xsi:type="dcterms:W3CDTF">2016-02-29T23:34:43Z</dcterms:modified>
</cp:coreProperties>
</file>